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34" r:id="rId3"/>
    <p:sldId id="369" r:id="rId4"/>
    <p:sldId id="335" r:id="rId5"/>
    <p:sldId id="336" r:id="rId6"/>
    <p:sldId id="363" r:id="rId7"/>
    <p:sldId id="337" r:id="rId8"/>
    <p:sldId id="339" r:id="rId9"/>
    <p:sldId id="365" r:id="rId10"/>
    <p:sldId id="375" r:id="rId11"/>
    <p:sldId id="340" r:id="rId12"/>
    <p:sldId id="341" r:id="rId13"/>
    <p:sldId id="342" r:id="rId14"/>
    <p:sldId id="347" r:id="rId15"/>
    <p:sldId id="344" r:id="rId16"/>
    <p:sldId id="349" r:id="rId17"/>
    <p:sldId id="346" r:id="rId18"/>
    <p:sldId id="348" r:id="rId19"/>
    <p:sldId id="370" r:id="rId20"/>
    <p:sldId id="372" r:id="rId21"/>
    <p:sldId id="373" r:id="rId22"/>
    <p:sldId id="374" r:id="rId23"/>
    <p:sldId id="364" r:id="rId24"/>
    <p:sldId id="343" r:id="rId25"/>
    <p:sldId id="350" r:id="rId26"/>
    <p:sldId id="351" r:id="rId27"/>
    <p:sldId id="352" r:id="rId28"/>
    <p:sldId id="366" r:id="rId29"/>
    <p:sldId id="353" r:id="rId30"/>
    <p:sldId id="354" r:id="rId31"/>
    <p:sldId id="355" r:id="rId32"/>
    <p:sldId id="367" r:id="rId33"/>
    <p:sldId id="356" r:id="rId34"/>
    <p:sldId id="357" r:id="rId35"/>
    <p:sldId id="368" r:id="rId36"/>
    <p:sldId id="358" r:id="rId37"/>
    <p:sldId id="361" r:id="rId38"/>
    <p:sldId id="362" r:id="rId39"/>
    <p:sldId id="360" r:id="rId40"/>
    <p:sldId id="359" r:id="rId41"/>
    <p:sldId id="2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5833"/>
  </p:normalViewPr>
  <p:slideViewPr>
    <p:cSldViewPr snapToGrid="0">
      <p:cViewPr varScale="1">
        <p:scale>
          <a:sx n="79" d="100"/>
          <a:sy n="79" d="100"/>
        </p:scale>
        <p:origin x="240" y="800"/>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12</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11/2/25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11/2/25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8.png"/><Relationship Id="rId4" Type="http://schemas.openxmlformats.org/officeDocument/2006/relationships/image" Target="../media/image27.gif"/></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Computer-generated graphic for back of Antikythera mechanism from Wikipedia.">
            <a:extLst>
              <a:ext uri="{FF2B5EF4-FFF2-40B4-BE49-F238E27FC236}">
                <a16:creationId xmlns:a16="http://schemas.microsoft.com/office/drawing/2014/main" id="{FFBC4425-E723-FB5B-D6C5-49E74A662E90}"/>
              </a:ext>
            </a:extLst>
          </p:cNvPr>
          <p:cNvPicPr>
            <a:picLocks noChangeAspect="1"/>
          </p:cNvPicPr>
          <p:nvPr/>
        </p:nvPicPr>
        <p:blipFill>
          <a:blip r:embed="rId2"/>
          <a:stretch>
            <a:fillRect/>
          </a:stretch>
        </p:blipFill>
        <p:spPr>
          <a:xfrm>
            <a:off x="7450680" y="520749"/>
            <a:ext cx="2958126" cy="56437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484B639-9066-A992-8370-749C76EC23D0}"/>
              </a:ext>
            </a:extLst>
          </p:cNvPr>
          <p:cNvSpPr>
            <a:spLocks noGrp="1"/>
          </p:cNvSpPr>
          <p:nvPr>
            <p:ph type="title"/>
          </p:nvPr>
        </p:nvSpPr>
        <p:spPr>
          <a:xfrm>
            <a:off x="838201" y="479493"/>
            <a:ext cx="5257800" cy="1325563"/>
          </a:xfrm>
        </p:spPr>
        <p:txBody>
          <a:bodyPr>
            <a:normAutofit/>
          </a:bodyPr>
          <a:lstStyle/>
          <a:p>
            <a:r>
              <a:rPr lang="en-US" dirty="0"/>
              <a:t>Physical Devices - Printed Scales</a:t>
            </a:r>
          </a:p>
        </p:txBody>
      </p:sp>
      <p:sp>
        <p:nvSpPr>
          <p:cNvPr id="5" name="Content Placeholder 4">
            <a:extLst>
              <a:ext uri="{FF2B5EF4-FFF2-40B4-BE49-F238E27FC236}">
                <a16:creationId xmlns:a16="http://schemas.microsoft.com/office/drawing/2014/main" id="{48373E21-7CC6-9114-9EA3-44EF74F61ADA}"/>
              </a:ext>
            </a:extLst>
          </p:cNvPr>
          <p:cNvSpPr>
            <a:spLocks noGrp="1"/>
          </p:cNvSpPr>
          <p:nvPr>
            <p:ph idx="1"/>
          </p:nvPr>
        </p:nvSpPr>
        <p:spPr>
          <a:xfrm>
            <a:off x="838201" y="1984443"/>
            <a:ext cx="5257800" cy="4192520"/>
          </a:xfrm>
        </p:spPr>
        <p:txBody>
          <a:bodyPr>
            <a:normAutofit/>
          </a:bodyPr>
          <a:lstStyle/>
          <a:p>
            <a:r>
              <a:rPr lang="en-US" sz="2400" dirty="0"/>
              <a:t>"Continuous" means that these devices have knobs, gears or sliders that use physical movement to accurately approximate a computation</a:t>
            </a:r>
          </a:p>
          <a:p>
            <a:r>
              <a:rPr lang="en-US" sz="2400" dirty="0"/>
              <a:t>A key to these devices is intricate and accurate printed scale</a:t>
            </a:r>
          </a:p>
          <a:p>
            <a:r>
              <a:rPr lang="en-US" sz="2400" dirty="0"/>
              <a:t>Data is input into the devices by moving an indicator to a point on a scale and then moving something else and reading an answer from an indicator and scale.</a:t>
            </a:r>
          </a:p>
        </p:txBody>
      </p:sp>
      <p:sp>
        <p:nvSpPr>
          <p:cNvPr id="9" name="TextBox 8">
            <a:extLst>
              <a:ext uri="{FF2B5EF4-FFF2-40B4-BE49-F238E27FC236}">
                <a16:creationId xmlns:a16="http://schemas.microsoft.com/office/drawing/2014/main" id="{6A1FEEBD-6087-5FE6-3744-E00C6071716C}"/>
              </a:ext>
            </a:extLst>
          </p:cNvPr>
          <p:cNvSpPr txBox="1"/>
          <p:nvPr/>
        </p:nvSpPr>
        <p:spPr>
          <a:xfrm>
            <a:off x="10855568" y="4894729"/>
            <a:ext cx="1122423"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1015273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continuous analogue computer</a:t>
            </a:r>
          </a:p>
          <a:p>
            <a:r>
              <a:rPr lang="en-US" dirty="0"/>
              <a:t>Uses gears to model the known solar system</a:t>
            </a:r>
          </a:p>
          <a:p>
            <a:pPr lvl="1"/>
            <a:r>
              <a:rPr lang="en-US" dirty="0"/>
              <a:t>Sun, Moon, Earth, Mercury, Venus, Mars, Jupiter, Saturn</a:t>
            </a:r>
          </a:p>
          <a:p>
            <a:pPr lvl="1"/>
            <a:r>
              <a:rPr lang="en-US" dirty="0"/>
              <a:t>Models more complex Sun-Moon-Earth 19, 76 and 223 year cycles </a:t>
            </a:r>
          </a:p>
          <a:p>
            <a:r>
              <a:rPr lang="en-US" i="1" dirty="0"/>
              <a:t>Indiana Jones and The Dial of Destiny</a:t>
            </a:r>
          </a:p>
          <a:p>
            <a:r>
              <a:rPr lang="en-US" dirty="0"/>
              <a:t>You can buy one on Amazon</a:t>
            </a:r>
          </a:p>
          <a:p>
            <a:r>
              <a:rPr lang="en-US" dirty="0"/>
              <a:t>AI: Antikythera like mechanisms in cultures around the world</a:t>
            </a:r>
          </a:p>
          <a:p>
            <a:endParaRPr lang="en-US" dirty="0"/>
          </a:p>
        </p:txBody>
      </p:sp>
      <p:pic>
        <p:nvPicPr>
          <p:cNvPr id="5" name="Picture 4" descr="Recreation of the 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 Photo by Dr. CHuck">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y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fontScale="92500" lnSpcReduction="20000"/>
          </a:bodyPr>
          <a:lstStyle/>
          <a:p>
            <a:r>
              <a:rPr lang="en-US" dirty="0"/>
              <a:t>We have been taught a simple model of the solar system called "heliocentrism" conceived by Nicolaus Copernicus in 1543</a:t>
            </a:r>
          </a:p>
          <a:p>
            <a:r>
              <a:rPr lang="en-US" dirty="0"/>
              <a:t>But the planets orbits are at different angles and the sun is also moving </a:t>
            </a:r>
          </a:p>
          <a:p>
            <a:r>
              <a:rPr lang="en-US" dirty="0"/>
              <a:t>As the Sun moves through the Milky Way, Earth and the other planets follow along — so our orbits trace helical paths through space.</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r>
              <a:rPr lang="en-US" dirty="0"/>
              <a:t>E6B wind calculator for airplane pilots that uses a circular calculator to do trigonometry and Pythagorean theorem computations</a:t>
            </a:r>
          </a:p>
          <a:p>
            <a:endParaRPr lang="en-US" dirty="0"/>
          </a:p>
          <a:p>
            <a:r>
              <a:rPr lang="en-US" dirty="0"/>
              <a:t>Ignore the math details </a:t>
            </a:r>
            <a:r>
              <a:rPr lang="en-US" dirty="0">
                <a:sym typeface="Wingdings" pitchFamily="2" charset="2"/>
              </a:rPr>
              <a:t></a:t>
            </a:r>
            <a:endParaRPr lang="en-US" dirty="0"/>
          </a:p>
        </p:txBody>
      </p:sp>
      <p:pic>
        <p:nvPicPr>
          <p:cNvPr id="4" name="Picture 3" descr="A close-up of a slide rule">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The circular part of an E6B pilot wind calculator - photo by Dr. Chuck">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 Slide rule on the desk of Mary&#10;Jackson (Janelle Monáe) as whe is taking a training class as shown in scenes from Hidden Figures movie.  Taken from a MAA (Mathematical Association of America) web site.">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 shot of the b rowser based slide rule applicaiton from this course.">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knots air speed and we want to go west (270 degrees)</a:t>
            </a:r>
          </a:p>
          <a:p>
            <a:r>
              <a:rPr lang="en-US" dirty="0"/>
              <a:t>The wind is out of the northwest (300 degrees) at 15 knots</a:t>
            </a:r>
          </a:p>
          <a:p>
            <a:r>
              <a:rPr lang="en-US" dirty="0"/>
              <a:t>If we fly straight west, the wind will both slow us down and push us south</a:t>
            </a:r>
          </a:p>
          <a:p>
            <a:r>
              <a:rPr lang="en-US" dirty="0"/>
              <a:t>Where should we point the plane to actually have a ground track </a:t>
            </a:r>
            <a:r>
              <a:rPr lang="en-US"/>
              <a:t>that is </a:t>
            </a:r>
            <a:r>
              <a:rPr lang="en-US" dirty="0"/>
              <a:t>west and what is our effective ground speed?</a:t>
            </a:r>
          </a:p>
        </p:txBody>
      </p:sp>
      <p:pic>
        <p:nvPicPr>
          <p:cNvPr id="7" name="Picture 6" descr="A satellite map showing roads and the KTEW airport (Dr Chuck’s home airport) - taken from Apple Maps.  It shows an airplane wanting to fly due west with a wind from the noethwest and showing how the actual track of the plane is slightly to the southwest because of the effect of the wind on the plane.">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descr="The law of sins showing that the lenght of the side opposite an angle to the sin of that angle is porportional for all three sides and angles of a triangle.">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knots and we want to go west (270 degrees)</a:t>
            </a:r>
          </a:p>
          <a:p>
            <a:r>
              <a:rPr lang="en-US" dirty="0"/>
              <a:t>The wind is out of the northwest (300 degrees) at 15 knots</a:t>
            </a:r>
          </a:p>
          <a:p>
            <a:r>
              <a:rPr lang="en-US" dirty="0"/>
              <a:t>We will fly a heading of 274.3 degrees and expect a ground speed (west) of 87 knots</a:t>
            </a:r>
          </a:p>
        </p:txBody>
      </p:sp>
      <p:pic>
        <p:nvPicPr>
          <p:cNvPr id="7" name="Picture 6" descr="A satellite map showing roads and the KTEW airport (Dr Chuck’s home airport) - taken from Apple Maps.  It shows an airplane that has adjusted its  heading to 274 degrees to compensate for the wind from the northwest. It also shows ithe effect of the wind on the airplne path and the actual ground track of the plane to be 270 degrees as desired.">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27023" y="477286"/>
            <a:ext cx="3278458" cy="3278458"/>
          </a:xfrm>
          <a:prstGeom prst="rect">
            <a:avLst/>
          </a:prstGeom>
        </p:spPr>
      </p:pic>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Trigonometry?</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normAutofit/>
          </a:bodyPr>
          <a:lstStyle/>
          <a:p>
            <a:r>
              <a:rPr lang="en-US" dirty="0"/>
              <a:t>We have an analog computer called the E6B that does the entire calculation by rotating and sliding and reading numbers directly from the device</a:t>
            </a:r>
          </a:p>
          <a:p>
            <a:r>
              <a:rPr lang="en-US" dirty="0"/>
              <a:t>This is an analogue equivalent to the law of sines computation</a:t>
            </a:r>
          </a:p>
        </p:txBody>
      </p:sp>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598707" cy="1477328"/>
          </a:xfrm>
          <a:prstGeom prst="rect">
            <a:avLst/>
          </a:prstGeom>
          <a:noFill/>
        </p:spPr>
        <p:txBody>
          <a:bodyPr wrap="none" rtlCol="0">
            <a:spAutoFit/>
          </a:bodyPr>
          <a:lstStyle/>
          <a:p>
            <a:r>
              <a:rPr lang="en-US" dirty="0"/>
              <a:t>Wind Direction</a:t>
            </a:r>
          </a:p>
          <a:p>
            <a:r>
              <a:rPr lang="en-US" dirty="0"/>
              <a:t>300 degrees</a:t>
            </a:r>
          </a:p>
          <a:p>
            <a:endParaRPr lang="en-US" dirty="0"/>
          </a:p>
          <a:p>
            <a:r>
              <a:rPr lang="en-US" dirty="0"/>
              <a:t>Wind Speed </a:t>
            </a:r>
          </a:p>
          <a:p>
            <a:r>
              <a:rPr lang="en-US" dirty="0"/>
              <a:t>15 knots</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220098" y="4156694"/>
            <a:ext cx="2774414" cy="2031325"/>
          </a:xfrm>
          <a:prstGeom prst="rect">
            <a:avLst/>
          </a:prstGeom>
          <a:noFill/>
        </p:spPr>
        <p:txBody>
          <a:bodyPr wrap="none" rtlCol="0">
            <a:spAutoFit/>
          </a:bodyPr>
          <a:lstStyle/>
          <a:p>
            <a:r>
              <a:rPr lang="en-US" dirty="0"/>
              <a:t>Desired course 270 degrees</a:t>
            </a:r>
          </a:p>
          <a:p>
            <a:endParaRPr lang="en-US" dirty="0"/>
          </a:p>
          <a:p>
            <a:r>
              <a:rPr lang="en-US" dirty="0"/>
              <a:t>Air speed 100 Knots</a:t>
            </a:r>
          </a:p>
          <a:p>
            <a:endParaRPr lang="en-US" dirty="0"/>
          </a:p>
          <a:p>
            <a:r>
              <a:rPr lang="en-US" dirty="0"/>
              <a:t>Drift angle 4 degrees</a:t>
            </a:r>
          </a:p>
          <a:p>
            <a:endParaRPr lang="en-US" dirty="0"/>
          </a:p>
          <a:p>
            <a:r>
              <a:rPr lang="en-US" dirty="0"/>
              <a:t>Ground speed 87 knots</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635834" y="3016332"/>
            <a:ext cx="2260929" cy="1102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788166" y="4402720"/>
            <a:ext cx="1576508" cy="508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445365" y="4250484"/>
            <a:ext cx="2634420" cy="12660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788166" y="4676311"/>
            <a:ext cx="2291619" cy="13489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254DA-31F2-A3F0-3B20-4B051AAD7322}"/>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4DAFBF19-428B-5104-64D4-FFCCA1BD47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60F0BF83-D57F-0CEA-400A-81C98B45B09E}"/>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0E4F3AB2-130D-CA47-7448-DD100349DAC4}"/>
              </a:ext>
            </a:extLst>
          </p:cNvPr>
          <p:cNvSpPr>
            <a:spLocks noGrp="1"/>
          </p:cNvSpPr>
          <p:nvPr>
            <p:ph type="title"/>
          </p:nvPr>
        </p:nvSpPr>
        <p:spPr>
          <a:xfrm>
            <a:off x="838200" y="365125"/>
            <a:ext cx="3831771" cy="1325563"/>
          </a:xfrm>
        </p:spPr>
        <p:txBody>
          <a:bodyPr/>
          <a:lstStyle/>
          <a:p>
            <a:r>
              <a:rPr lang="en-US" dirty="0"/>
              <a:t>Put the wind in the E6B</a:t>
            </a:r>
          </a:p>
        </p:txBody>
      </p:sp>
      <p:sp>
        <p:nvSpPr>
          <p:cNvPr id="6" name="Content Placeholder 5">
            <a:extLst>
              <a:ext uri="{FF2B5EF4-FFF2-40B4-BE49-F238E27FC236}">
                <a16:creationId xmlns:a16="http://schemas.microsoft.com/office/drawing/2014/main" id="{B1239FAD-BE7B-70A9-E212-6B58D705AA1A}"/>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the dial to the wind direction (300 degrees)</a:t>
            </a:r>
          </a:p>
          <a:p>
            <a:pPr marL="514350" indent="-514350">
              <a:buFont typeface="+mj-lt"/>
              <a:buAutoNum type="arabicPeriod"/>
            </a:pPr>
            <a:r>
              <a:rPr lang="en-US" dirty="0"/>
              <a:t>Move the speed slider to 100 knots</a:t>
            </a:r>
          </a:p>
          <a:p>
            <a:pPr marL="514350" indent="-514350">
              <a:buFont typeface="+mj-lt"/>
              <a:buAutoNum type="arabicPeriod"/>
            </a:pPr>
            <a:r>
              <a:rPr lang="en-US" dirty="0"/>
              <a:t>Add 15 knots and make a mark at </a:t>
            </a:r>
            <a:r>
              <a:rPr lang="en-US"/>
              <a:t>115 knots.</a:t>
            </a:r>
            <a:endParaRPr lang="en-US" dirty="0"/>
          </a:p>
        </p:txBody>
      </p:sp>
      <p:pic>
        <p:nvPicPr>
          <p:cNvPr id="2" name="Picture 1" descr="A white airplane with black background&#10;&#10;AI-generated content may be incorrect.">
            <a:extLst>
              <a:ext uri="{FF2B5EF4-FFF2-40B4-BE49-F238E27FC236}">
                <a16:creationId xmlns:a16="http://schemas.microsoft.com/office/drawing/2014/main" id="{B7652501-BA3F-7E77-8D8A-597895AEA2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6783" y="4420692"/>
            <a:ext cx="1220952" cy="937260"/>
          </a:xfrm>
          <a:prstGeom prst="rect">
            <a:avLst/>
          </a:prstGeom>
        </p:spPr>
      </p:pic>
    </p:spTree>
    <p:extLst>
      <p:ext uri="{BB962C8B-B14F-4D97-AF65-F5344CB8AC3E}">
        <p14:creationId xmlns:p14="http://schemas.microsoft.com/office/powerpoint/2010/main" val="392058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Measuring the 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4C420-A2E1-2676-9A51-7BB505050B4A}"/>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31185BA0-46B0-AADB-C6D7-9322D27977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2ADFF4E2-3B51-A329-FEEB-CB32AE4A0C1B}"/>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C7686CBD-DCE3-B320-9C77-671C6C8ADFFC}"/>
              </a:ext>
            </a:extLst>
          </p:cNvPr>
          <p:cNvSpPr>
            <a:spLocks noGrp="1"/>
          </p:cNvSpPr>
          <p:nvPr>
            <p:ph type="title"/>
          </p:nvPr>
        </p:nvSpPr>
        <p:spPr>
          <a:xfrm>
            <a:off x="838200" y="365125"/>
            <a:ext cx="3831771" cy="1325563"/>
          </a:xfrm>
        </p:spPr>
        <p:txBody>
          <a:bodyPr/>
          <a:lstStyle/>
          <a:p>
            <a:r>
              <a:rPr lang="en-US" dirty="0"/>
              <a:t>Apply the wind to the plane</a:t>
            </a:r>
          </a:p>
        </p:txBody>
      </p:sp>
      <p:sp>
        <p:nvSpPr>
          <p:cNvPr id="6" name="Content Placeholder 5">
            <a:extLst>
              <a:ext uri="{FF2B5EF4-FFF2-40B4-BE49-F238E27FC236}">
                <a16:creationId xmlns:a16="http://schemas.microsoft.com/office/drawing/2014/main" id="{77D3E68F-2BFC-1B4E-29A9-C0D8351F9784}"/>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to desired course of 270 degrees</a:t>
            </a:r>
          </a:p>
          <a:p>
            <a:pPr marL="514350" indent="-514350">
              <a:buFont typeface="+mj-lt"/>
              <a:buAutoNum type="arabicPeriod"/>
            </a:pPr>
            <a:r>
              <a:rPr lang="en-US" dirty="0"/>
              <a:t>Move the mark to the true air speed of the plane (100 knots)</a:t>
            </a:r>
          </a:p>
        </p:txBody>
      </p:sp>
      <p:pic>
        <p:nvPicPr>
          <p:cNvPr id="20" name="Picture 19"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0DBFE80E-8614-3792-1A3A-E004038276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624" y="680125"/>
            <a:ext cx="5613271" cy="5639038"/>
          </a:xfrm>
          <a:prstGeom prst="rect">
            <a:avLst/>
          </a:prstGeom>
        </p:spPr>
      </p:pic>
      <p:sp>
        <p:nvSpPr>
          <p:cNvPr id="2" name="Circular Arrow 1">
            <a:extLst>
              <a:ext uri="{FF2B5EF4-FFF2-40B4-BE49-F238E27FC236}">
                <a16:creationId xmlns:a16="http://schemas.microsoft.com/office/drawing/2014/main" id="{810E10A3-4B3A-37D4-A240-C0E1BD1C495C}"/>
              </a:ext>
            </a:extLst>
          </p:cNvPr>
          <p:cNvSpPr/>
          <p:nvPr/>
        </p:nvSpPr>
        <p:spPr>
          <a:xfrm rot="18940772">
            <a:off x="4703066" y="159522"/>
            <a:ext cx="6367268" cy="5992586"/>
          </a:xfrm>
          <a:prstGeom prst="circularArrow">
            <a:avLst>
              <a:gd name="adj1" fmla="val 2379"/>
              <a:gd name="adj2" fmla="val 528750"/>
              <a:gd name="adj3" fmla="val 20628862"/>
              <a:gd name="adj4" fmla="val 18980076"/>
              <a:gd name="adj5" fmla="val 372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ight Arrow 6">
            <a:extLst>
              <a:ext uri="{FF2B5EF4-FFF2-40B4-BE49-F238E27FC236}">
                <a16:creationId xmlns:a16="http://schemas.microsoft.com/office/drawing/2014/main" id="{1ECA3A6A-3743-F395-FF0A-254AC7B65E3D}"/>
              </a:ext>
            </a:extLst>
          </p:cNvPr>
          <p:cNvSpPr/>
          <p:nvPr/>
        </p:nvSpPr>
        <p:spPr>
          <a:xfrm rot="5400000">
            <a:off x="7247191" y="2372265"/>
            <a:ext cx="610138" cy="3344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831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4E350-5F23-22F5-3406-04D58C0DC288}"/>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0B0A4F58-B05D-B563-C0A0-1E12FEF04D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69D2A340-ADC0-70DC-D9A9-E44C0BCEC7FB}"/>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8D0111FC-6FAA-65C8-9467-6429FF39CD98}"/>
              </a:ext>
            </a:extLst>
          </p:cNvPr>
          <p:cNvSpPr>
            <a:spLocks noGrp="1"/>
          </p:cNvSpPr>
          <p:nvPr>
            <p:ph type="title"/>
          </p:nvPr>
        </p:nvSpPr>
        <p:spPr>
          <a:xfrm>
            <a:off x="838200" y="365125"/>
            <a:ext cx="3831771" cy="1325563"/>
          </a:xfrm>
        </p:spPr>
        <p:txBody>
          <a:bodyPr>
            <a:normAutofit fontScale="90000"/>
          </a:bodyPr>
          <a:lstStyle/>
          <a:p>
            <a:r>
              <a:rPr lang="en-US" dirty="0"/>
              <a:t>Read the result of the calculation</a:t>
            </a:r>
          </a:p>
        </p:txBody>
      </p:sp>
      <p:sp>
        <p:nvSpPr>
          <p:cNvPr id="6" name="Content Placeholder 5">
            <a:extLst>
              <a:ext uri="{FF2B5EF4-FFF2-40B4-BE49-F238E27FC236}">
                <a16:creationId xmlns:a16="http://schemas.microsoft.com/office/drawing/2014/main" id="{EADF419F-281C-E50E-0D8F-008B8905E1A2}"/>
              </a:ext>
            </a:extLst>
          </p:cNvPr>
          <p:cNvSpPr>
            <a:spLocks noGrp="1"/>
          </p:cNvSpPr>
          <p:nvPr>
            <p:ph idx="1"/>
          </p:nvPr>
        </p:nvSpPr>
        <p:spPr>
          <a:xfrm>
            <a:off x="838200" y="1825625"/>
            <a:ext cx="3831771" cy="4351338"/>
          </a:xfrm>
        </p:spPr>
        <p:txBody>
          <a:bodyPr>
            <a:normAutofit lnSpcReduction="10000"/>
          </a:bodyPr>
          <a:lstStyle/>
          <a:p>
            <a:pPr marL="514350" indent="-514350">
              <a:buFont typeface="+mj-lt"/>
              <a:buAutoNum type="arabicPeriod"/>
            </a:pPr>
            <a:r>
              <a:rPr lang="en-US" dirty="0"/>
              <a:t>Since the wind is mostly coming form the front, the ground speed will be about 87 knots</a:t>
            </a:r>
          </a:p>
          <a:p>
            <a:pPr marL="514350" indent="-514350">
              <a:buFont typeface="+mj-lt"/>
              <a:buAutoNum type="arabicPeriod"/>
            </a:pPr>
            <a:r>
              <a:rPr lang="en-US" dirty="0"/>
              <a:t>To compensate for the drift we need a "crab angle" of 4 degrees so we fly a heading of 274 degrees</a:t>
            </a:r>
          </a:p>
        </p:txBody>
      </p:sp>
      <p:pic>
        <p:nvPicPr>
          <p:cNvPr id="20" name="Picture 19"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A5AF7AAB-922D-EC76-FE05-67011FA275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624" y="680125"/>
            <a:ext cx="5613271" cy="5639038"/>
          </a:xfrm>
          <a:prstGeom prst="rect">
            <a:avLst/>
          </a:prstGeom>
        </p:spPr>
      </p:pic>
      <p:pic>
        <p:nvPicPr>
          <p:cNvPr id="3" name="Picture 2" descr="A white airplane with black background&#10;&#10;AI-generated content may be incorrect.">
            <a:extLst>
              <a:ext uri="{FF2B5EF4-FFF2-40B4-BE49-F238E27FC236}">
                <a16:creationId xmlns:a16="http://schemas.microsoft.com/office/drawing/2014/main" id="{E2BDAC57-79C8-782F-FFFC-DBCE0DFA69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6044">
            <a:off x="7437671" y="3960694"/>
            <a:ext cx="1220952" cy="937260"/>
          </a:xfrm>
          <a:prstGeom prst="rect">
            <a:avLst/>
          </a:prstGeom>
        </p:spPr>
      </p:pic>
      <p:sp>
        <p:nvSpPr>
          <p:cNvPr id="7" name="Right Arrow 6">
            <a:extLst>
              <a:ext uri="{FF2B5EF4-FFF2-40B4-BE49-F238E27FC236}">
                <a16:creationId xmlns:a16="http://schemas.microsoft.com/office/drawing/2014/main" id="{95353338-E99A-8BD3-6E88-69187E0A552B}"/>
              </a:ext>
            </a:extLst>
          </p:cNvPr>
          <p:cNvSpPr/>
          <p:nvPr/>
        </p:nvSpPr>
        <p:spPr>
          <a:xfrm>
            <a:off x="7327892" y="3340467"/>
            <a:ext cx="522514" cy="202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321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4D72C-6DC4-8EB5-DFB2-AE48A4B7A519}"/>
              </a:ext>
            </a:extLst>
          </p:cNvPr>
          <p:cNvSpPr>
            <a:spLocks noGrp="1"/>
          </p:cNvSpPr>
          <p:nvPr>
            <p:ph type="title"/>
          </p:nvPr>
        </p:nvSpPr>
        <p:spPr>
          <a:xfrm>
            <a:off x="640080" y="325369"/>
            <a:ext cx="4368602" cy="1956841"/>
          </a:xfrm>
        </p:spPr>
        <p:txBody>
          <a:bodyPr anchor="b">
            <a:normAutofit/>
          </a:bodyPr>
          <a:lstStyle/>
          <a:p>
            <a:r>
              <a:rPr lang="en-US" sz="5000"/>
              <a:t>The point is not to teach flying</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ABDD41-0C2C-C1F4-62C6-A19A5610AAEE}"/>
              </a:ext>
            </a:extLst>
          </p:cNvPr>
          <p:cNvSpPr>
            <a:spLocks noGrp="1"/>
          </p:cNvSpPr>
          <p:nvPr>
            <p:ph idx="1"/>
          </p:nvPr>
        </p:nvSpPr>
        <p:spPr>
          <a:xfrm>
            <a:off x="640080" y="2872899"/>
            <a:ext cx="4243589" cy="3320668"/>
          </a:xfrm>
        </p:spPr>
        <p:txBody>
          <a:bodyPr>
            <a:normAutofit/>
          </a:bodyPr>
          <a:lstStyle/>
          <a:p>
            <a:r>
              <a:rPr lang="en-US" sz="2200" dirty="0"/>
              <a:t>A physical (analog) device can do "graphical calculations"</a:t>
            </a:r>
          </a:p>
          <a:p>
            <a:r>
              <a:rPr lang="en-US" sz="2200" dirty="0"/>
              <a:t>Sliding or rotating scales</a:t>
            </a:r>
          </a:p>
          <a:p>
            <a:r>
              <a:rPr lang="en-US" sz="2200" dirty="0"/>
              <a:t>Gears</a:t>
            </a:r>
          </a:p>
          <a:p>
            <a:r>
              <a:rPr lang="en-US" sz="2200" dirty="0"/>
              <a:t>Other things can compute</a:t>
            </a:r>
          </a:p>
          <a:p>
            <a:pPr lvl="1"/>
            <a:r>
              <a:rPr lang="en-US" sz="2200" dirty="0"/>
              <a:t>Water</a:t>
            </a:r>
          </a:p>
          <a:p>
            <a:pPr lvl="1"/>
            <a:r>
              <a:rPr lang="en-US" sz="2200" dirty="0"/>
              <a:t>Pulleys</a:t>
            </a:r>
          </a:p>
        </p:txBody>
      </p:sp>
      <p:pic>
        <p:nvPicPr>
          <p:cNvPr id="4" name="Picture 3" descr="Computer-generated graphic for back of Antikythera mechanism from Wikipedia.">
            <a:extLst>
              <a:ext uri="{FF2B5EF4-FFF2-40B4-BE49-F238E27FC236}">
                <a16:creationId xmlns:a16="http://schemas.microsoft.com/office/drawing/2014/main" id="{DD8CD880-FEEF-096B-2A33-6A5A423AB1B5}"/>
              </a:ext>
            </a:extLst>
          </p:cNvPr>
          <p:cNvPicPr>
            <a:picLocks noChangeAspect="1"/>
          </p:cNvPicPr>
          <p:nvPr/>
        </p:nvPicPr>
        <p:blipFill>
          <a:blip r:embed="rId2"/>
          <a:srcRect t="26054" b="2169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AD601CD4-5C95-09B7-166D-8ADF5928695D}"/>
              </a:ext>
            </a:extLst>
          </p:cNvPr>
          <p:cNvSpPr txBox="1"/>
          <p:nvPr/>
        </p:nvSpPr>
        <p:spPr>
          <a:xfrm>
            <a:off x="4106091" y="5231368"/>
            <a:ext cx="1122423" cy="369332"/>
          </a:xfrm>
          <a:prstGeom prst="rect">
            <a:avLst/>
          </a:prstGeom>
          <a:noFill/>
        </p:spPr>
        <p:txBody>
          <a:bodyPr wrap="none" rtlCol="0">
            <a:spAutoFit/>
          </a:bodyPr>
          <a:lstStyle/>
          <a:p>
            <a:r>
              <a:rPr lang="en-US" dirty="0"/>
              <a:t>Wikipedia</a:t>
            </a:r>
          </a:p>
        </p:txBody>
      </p:sp>
    </p:spTree>
    <p:extLst>
      <p:ext uri="{BB962C8B-B14F-4D97-AF65-F5344CB8AC3E}">
        <p14:creationId xmlns:p14="http://schemas.microsoft.com/office/powerpoint/2010/main" val="1545406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B01D52-13BB-4C92-2158-C603FC822B8F}"/>
              </a:ext>
            </a:extLst>
          </p:cNvPr>
          <p:cNvSpPr>
            <a:spLocks noGrp="1"/>
          </p:cNvSpPr>
          <p:nvPr>
            <p:ph type="title"/>
          </p:nvPr>
        </p:nvSpPr>
        <p:spPr/>
        <p:txBody>
          <a:bodyPr/>
          <a:lstStyle/>
          <a:p>
            <a:r>
              <a:rPr lang="en-US" dirty="0"/>
              <a:t>Physical Digital Devices</a:t>
            </a:r>
          </a:p>
        </p:txBody>
      </p:sp>
      <p:sp>
        <p:nvSpPr>
          <p:cNvPr id="5" name="Text Placeholder 4">
            <a:extLst>
              <a:ext uri="{FF2B5EF4-FFF2-40B4-BE49-F238E27FC236}">
                <a16:creationId xmlns:a16="http://schemas.microsoft.com/office/drawing/2014/main" id="{60C56D7B-EA90-59AD-BA25-2949F33EAE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0198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retractible pens.  Probably Pilot G2 pens.">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animated gif showing a rachet saimilar to the way a clock turns a pendulum into a counter of the number of times the pendulum goes back and forth.">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ratchets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descr="A picture of a cukcoo clock with a small bird that comes out at the hours, 0:15, 0:30 and 0:45 to indicate the times with a “cockoo” sound.  You can play the sound elsewhere on the slide.">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photo of a red plastic pocket counter with the cover removed so you can see the rachet and carry mechanisms and the springs.  Photo by Dr. Chuck ">
            <a:extLst>
              <a:ext uri="{FF2B5EF4-FFF2-40B4-BE49-F238E27FC236}">
                <a16:creationId xmlns:a16="http://schemas.microsoft.com/office/drawing/2014/main" id="{25A1A64B-147E-4BAB-D14F-2258D8C47867}"/>
              </a:ext>
            </a:extLst>
          </p:cNvPr>
          <p:cNvPicPr>
            <a:picLocks noChangeAspect="1"/>
          </p:cNvPicPr>
          <p:nvPr/>
        </p:nvPicPr>
        <p:blipFill>
          <a:blip r:embed="rId2"/>
          <a:stretch>
            <a:fillRect/>
          </a:stretch>
        </p:blipFill>
        <p:spPr>
          <a:xfrm>
            <a:off x="8044101" y="4072686"/>
            <a:ext cx="3309699" cy="1888148"/>
          </a:xfrm>
          <a:prstGeom prst="rect">
            <a:avLst/>
          </a:prstGeom>
        </p:spPr>
      </p:pic>
      <p:pic>
        <p:nvPicPr>
          <p:cNvPr id="8" name="Picture 7" descr="A red plastic pocket counter with three buttons on top for dollars, dimes, and cents (US Currency) - this was made in the 1960’s to help those shopping to keep track of the cumulative cost of their groceries while shopping.  It automatically carries from cents to dimes and dimes to dollars when those columns pass nine.  Phot by Dr. Chuck ">
            <a:extLst>
              <a:ext uri="{FF2B5EF4-FFF2-40B4-BE49-F238E27FC236}">
                <a16:creationId xmlns:a16="http://schemas.microsoft.com/office/drawing/2014/main" id="{01038CE8-8EF7-15EE-460A-5EBE87DB009C}"/>
              </a:ext>
            </a:extLst>
          </p:cNvPr>
          <p:cNvPicPr>
            <a:picLocks noChangeAspect="1"/>
          </p:cNvPicPr>
          <p:nvPr/>
        </p:nvPicPr>
        <p:blipFill>
          <a:blip r:embed="rId3"/>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AC5CA-9C35-36A8-D2D7-BAB75DC7BB34}"/>
              </a:ext>
            </a:extLst>
          </p:cNvPr>
          <p:cNvSpPr>
            <a:spLocks noGrp="1"/>
          </p:cNvSpPr>
          <p:nvPr>
            <p:ph type="title"/>
          </p:nvPr>
        </p:nvSpPr>
        <p:spPr/>
        <p:txBody>
          <a:bodyPr/>
          <a:lstStyle/>
          <a:p>
            <a:r>
              <a:rPr lang="en-US" dirty="0"/>
              <a:t>More Complex Math</a:t>
            </a:r>
          </a:p>
        </p:txBody>
      </p:sp>
      <p:sp>
        <p:nvSpPr>
          <p:cNvPr id="5" name="Text Placeholder 4">
            <a:extLst>
              <a:ext uri="{FF2B5EF4-FFF2-40B4-BE49-F238E27FC236}">
                <a16:creationId xmlns:a16="http://schemas.microsoft.com/office/drawing/2014/main" id="{7D0365FC-DDA5-E7AC-2BAB-EA825CF442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871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Scan by Dr. Chuck">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Scan by Dr. Chuck.">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89FB-B55A-F9C5-FDBD-E0EDB18A70BE}"/>
              </a:ext>
            </a:extLst>
          </p:cNvPr>
          <p:cNvSpPr>
            <a:spLocks noGrp="1"/>
          </p:cNvSpPr>
          <p:nvPr>
            <p:ph type="title"/>
          </p:nvPr>
        </p:nvSpPr>
        <p:spPr/>
        <p:txBody>
          <a:bodyPr/>
          <a:lstStyle/>
          <a:p>
            <a:r>
              <a:rPr lang="en-US" dirty="0"/>
              <a:t>Computing and Mathematics</a:t>
            </a:r>
          </a:p>
        </p:txBody>
      </p:sp>
      <p:sp>
        <p:nvSpPr>
          <p:cNvPr id="3" name="Content Placeholder 2">
            <a:extLst>
              <a:ext uri="{FF2B5EF4-FFF2-40B4-BE49-F238E27FC236}">
                <a16:creationId xmlns:a16="http://schemas.microsoft.com/office/drawing/2014/main" id="{6A0AC96C-6B58-EAB8-1AEA-F97A0D67F26C}"/>
              </a:ext>
            </a:extLst>
          </p:cNvPr>
          <p:cNvSpPr>
            <a:spLocks noGrp="1"/>
          </p:cNvSpPr>
          <p:nvPr>
            <p:ph idx="1"/>
          </p:nvPr>
        </p:nvSpPr>
        <p:spPr/>
        <p:txBody>
          <a:bodyPr>
            <a:normAutofit fontScale="92500" lnSpcReduction="10000"/>
          </a:bodyPr>
          <a:lstStyle/>
          <a:p>
            <a:r>
              <a:rPr lang="en-US" dirty="0"/>
              <a:t>This is not a math class and there is no math pre-requisite</a:t>
            </a:r>
          </a:p>
          <a:p>
            <a:r>
              <a:rPr lang="en-US" dirty="0"/>
              <a:t>In my C class I talk about how everything changed in 1978 (roughly)</a:t>
            </a:r>
          </a:p>
          <a:p>
            <a:r>
              <a:rPr lang="en-US" dirty="0"/>
              <a:t>Before 1978</a:t>
            </a:r>
          </a:p>
          <a:p>
            <a:pPr lvl="1"/>
            <a:r>
              <a:rPr lang="en-US" dirty="0"/>
              <a:t>Much of computing was computations – numbers were the focus</a:t>
            </a:r>
          </a:p>
          <a:p>
            <a:pPr lvl="1"/>
            <a:r>
              <a:rPr lang="en-US" dirty="0"/>
              <a:t>No Internet</a:t>
            </a:r>
          </a:p>
          <a:p>
            <a:pPr lvl="1"/>
            <a:r>
              <a:rPr lang="en-US" dirty="0"/>
              <a:t>Computers were large – filled a room</a:t>
            </a:r>
          </a:p>
          <a:p>
            <a:r>
              <a:rPr lang="en-US" dirty="0"/>
              <a:t>After 1978</a:t>
            </a:r>
          </a:p>
          <a:p>
            <a:pPr lvl="1"/>
            <a:r>
              <a:rPr lang="en-US" dirty="0"/>
              <a:t>Much of computing is information</a:t>
            </a:r>
          </a:p>
          <a:p>
            <a:pPr lvl="1"/>
            <a:r>
              <a:rPr lang="en-US" dirty="0"/>
              <a:t>Internet - people communicating to other people through text</a:t>
            </a:r>
          </a:p>
          <a:p>
            <a:pPr lvl="1"/>
            <a:r>
              <a:rPr lang="en-US" dirty="0"/>
              <a:t>Computers kept getting smaller and faster</a:t>
            </a:r>
          </a:p>
          <a:p>
            <a:r>
              <a:rPr lang="en-US" dirty="0"/>
              <a:t>The arc of computers and computing starts with numbers</a:t>
            </a:r>
          </a:p>
        </p:txBody>
      </p:sp>
    </p:spTree>
    <p:extLst>
      <p:ext uri="{BB962C8B-B14F-4D97-AF65-F5344CB8AC3E}">
        <p14:creationId xmlns:p14="http://schemas.microsoft.com/office/powerpoint/2010/main" val="1839232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a:t>
            </a:r>
            <a:r>
              <a:rPr lang="en-US"/>
              <a:t>1800's but a full </a:t>
            </a:r>
            <a:r>
              <a:rPr lang="en-US" dirty="0"/>
              <a:t>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descr="A photo of the Babbage diffference engine.  It is about 11 feet long and 7 feet high and made of variuous finds of metal including steel and brass.">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a:extLst>
              <a:ext uri="{FF2B5EF4-FFF2-40B4-BE49-F238E27FC236}">
                <a16:creationId xmlns:a16="http://schemas.microsoft.com/office/drawing/2014/main" id="{479C92D8-ACEE-6D13-1B87-FCB6B304EB6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a:extLst>
              <a:ext uri="{FF2B5EF4-FFF2-40B4-BE49-F238E27FC236}">
                <a16:creationId xmlns:a16="http://schemas.microsoft.com/office/drawing/2014/main" id="{86D8B493-4EE3-BB3B-7857-10DCE6F877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Used under fair use.">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002CA-3A56-BD16-CCC9-0DC262C6919E}"/>
              </a:ext>
            </a:extLst>
          </p:cNvPr>
          <p:cNvSpPr>
            <a:spLocks noGrp="1"/>
          </p:cNvSpPr>
          <p:nvPr>
            <p:ph type="title"/>
          </p:nvPr>
        </p:nvSpPr>
        <p:spPr/>
        <p:txBody>
          <a:bodyPr/>
          <a:lstStyle/>
          <a:p>
            <a:r>
              <a:rPr lang="en-US" dirty="0"/>
              <a:t>Iteration / Loops</a:t>
            </a:r>
          </a:p>
        </p:txBody>
      </p:sp>
      <p:sp>
        <p:nvSpPr>
          <p:cNvPr id="5" name="Text Placeholder 4">
            <a:extLst>
              <a:ext uri="{FF2B5EF4-FFF2-40B4-BE49-F238E27FC236}">
                <a16:creationId xmlns:a16="http://schemas.microsoft.com/office/drawing/2014/main" id="{F3569F90-C441-CC29-5450-C72AB3A339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9196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photo of a BOMBE device built to crack the coded wartime messaged encoded by the Enigma.  The Bombe is about 7 feet wide, 6 feet tall and two feet deep.  On the front are six rows of twelve wheels that are yellow, green and red.  While running the wheels spin at different rates trying many compinations of encrytion keeys to attempt to decode an encoded message.">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to </a:t>
            </a:r>
            <a:r>
              <a:rPr lang="en-US"/>
              <a:t>guess the </a:t>
            </a:r>
            <a:r>
              <a:rPr lang="en-US" dirty="0"/>
              <a:t>Enigma settings for the day (like a "password")</a:t>
            </a:r>
          </a:p>
        </p:txBody>
      </p:sp>
      <p:pic>
        <p:nvPicPr>
          <p:cNvPr id="15" name="Content Placeholder 6" descr="A photo of the Engima encryption device.">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Voluntary Product Accessibility Template)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84F36-1EF5-04BB-22F8-617A101974C5}"/>
              </a:ext>
            </a:extLst>
          </p:cNvPr>
          <p:cNvSpPr>
            <a:spLocks noGrp="1"/>
          </p:cNvSpPr>
          <p:nvPr>
            <p:ph type="title"/>
          </p:nvPr>
        </p:nvSpPr>
        <p:spPr/>
        <p:txBody>
          <a:bodyPr/>
          <a:lstStyle/>
          <a:p>
            <a:r>
              <a:rPr lang="en-US"/>
              <a:t>Electronic Computers</a:t>
            </a:r>
          </a:p>
        </p:txBody>
      </p:sp>
      <p:sp>
        <p:nvSpPr>
          <p:cNvPr id="5" name="Text Placeholder 4">
            <a:extLst>
              <a:ext uri="{FF2B5EF4-FFF2-40B4-BE49-F238E27FC236}">
                <a16:creationId xmlns:a16="http://schemas.microsoft.com/office/drawing/2014/main" id="{6BA8A802-46E7-B1E7-CF5D-5943C72555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6962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hoto of the back of the Collossus Computer at the National Museum of Computing at Bletchley Park, UK.  It shows wires,relays and tubes.  Photo by Dr. Chuck">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photo of the front of the Collossus Computer at the National Museum of Computing at Bletchley Park, UK.  It shows switches, lights, tubes and the paper tape used for input.  Photo by Dr. Chuck">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close up photo of the back of the Collossus Computer at the National Museum of Computing at Bletchley Park, UK.  It shows wires,relays and tubes.  Photo by Dr. Chuck">
            <a:extLst>
              <a:ext uri="{FF2B5EF4-FFF2-40B4-BE49-F238E27FC236}">
                <a16:creationId xmlns:a16="http://schemas.microsoft.com/office/drawing/2014/main" id="{7020C5BA-727B-DDA2-4A9F-12E229CF8F40}"/>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Userd under fair use.">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picture of a side re showing the slide and hairline.  Photo by Dr. Chuck.">
            <a:extLst>
              <a:ext uri="{FF2B5EF4-FFF2-40B4-BE49-F238E27FC236}">
                <a16:creationId xmlns:a16="http://schemas.microsoft.com/office/drawing/2014/main" id="{80396C3A-A22A-D901-C228-C4B9B77614AF}"/>
              </a:ext>
            </a:extLst>
          </p:cNvPr>
          <p:cNvPicPr>
            <a:picLocks noChangeAspect="1"/>
          </p:cNvPicPr>
          <p:nvPr/>
        </p:nvPicPr>
        <p:blipFill>
          <a:blip r:embed="rId3"/>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 Chuck’s son Brent (@warWheelz) swinging a bat in a wheelchair hitting a softball at a batting cage.">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(40,000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in michigan at sunset showing the the position of the sunset changing throughout the year.  The picture was taken in Augus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showing the poisiotn of the Sunset in November with a image of the SS Ednmund Fitzgerald sinking as the “Gales of November” are blowing.  It is a reference to the Gordon Lightfoot song about the Edmund Fitzgerald from the 1970’s.">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Göbekli</a:t>
            </a:r>
            <a:r>
              <a:rPr lang="en-US" dirty="0"/>
              <a:t> Tepe, Turkey Lunar / Solar Calendar (?) – 12000YA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Konark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om the way to teach at University of Michigan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a:bodyPr>
          <a:lstStyle/>
          <a:p>
            <a:r>
              <a:rPr lang="en-US" dirty="0"/>
              <a:t>Stonehenge had several versions and was built iteratively from 5100 YA to 3600 YA (Years ago)</a:t>
            </a:r>
          </a:p>
          <a:p>
            <a:r>
              <a:rPr lang="en-US" dirty="0"/>
              <a:t>By the time the latest structure was built, the earlier structures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ngles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B47C8B-3E18-BB7D-624B-4ACDEDA81637}"/>
              </a:ext>
            </a:extLst>
          </p:cNvPr>
          <p:cNvSpPr>
            <a:spLocks noGrp="1"/>
          </p:cNvSpPr>
          <p:nvPr>
            <p:ph type="title"/>
          </p:nvPr>
        </p:nvSpPr>
        <p:spPr/>
        <p:txBody>
          <a:bodyPr/>
          <a:lstStyle/>
          <a:p>
            <a:r>
              <a:rPr lang="en-US" dirty="0"/>
              <a:t>Continuous / Analog Computing</a:t>
            </a:r>
          </a:p>
        </p:txBody>
      </p:sp>
      <p:sp>
        <p:nvSpPr>
          <p:cNvPr id="5" name="Text Placeholder 4">
            <a:extLst>
              <a:ext uri="{FF2B5EF4-FFF2-40B4-BE49-F238E27FC236}">
                <a16:creationId xmlns:a16="http://schemas.microsoft.com/office/drawing/2014/main" id="{69A18C39-77F7-E411-242B-77FB99F275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61192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2954</TotalTime>
  <Words>2355</Words>
  <Application>Microsoft Macintosh PowerPoint</Application>
  <PresentationFormat>Widescreen</PresentationFormat>
  <Paragraphs>252</Paragraphs>
  <Slides>41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Courier New</vt:lpstr>
      <vt:lpstr>Wingdings</vt:lpstr>
      <vt:lpstr>Office Theme</vt:lpstr>
      <vt:lpstr>Origins of Data, Computing Lines, Curves, and Numbers</vt:lpstr>
      <vt:lpstr>Outline </vt:lpstr>
      <vt:lpstr>Computing and Mathematics</vt:lpstr>
      <vt:lpstr>PowerPoint Presentation</vt:lpstr>
      <vt:lpstr>Astronomy – Star Gazing</vt:lpstr>
      <vt:lpstr>Astronomy – Star Gazing</vt:lpstr>
      <vt:lpstr>Stonehenge – 4500 Years Ago (YA)</vt:lpstr>
      <vt:lpstr>Stonehenge: Sunrise and sunset tracking</vt:lpstr>
      <vt:lpstr>Continuous / Analog Computing</vt:lpstr>
      <vt:lpstr>Physical Devices - Printed Scales</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Trigonometry?</vt:lpstr>
      <vt:lpstr>Put the wind in the E6B</vt:lpstr>
      <vt:lpstr>Apply the wind to the plane</vt:lpstr>
      <vt:lpstr>Read the result of the calculation</vt:lpstr>
      <vt:lpstr>The point is not to teach flying</vt:lpstr>
      <vt:lpstr>Physical Digital Devices</vt:lpstr>
      <vt:lpstr>Physical devices that are digital</vt:lpstr>
      <vt:lpstr>Clocks as Counters</vt:lpstr>
      <vt:lpstr>Counters with Carry Propagation</vt:lpstr>
      <vt:lpstr>Iteration</vt:lpstr>
      <vt:lpstr>More Complex Math</vt:lpstr>
      <vt:lpstr>Before Scientific Calculators</vt:lpstr>
      <vt:lpstr>Babbage Difference Engine</vt:lpstr>
      <vt:lpstr>Human Computers</vt:lpstr>
      <vt:lpstr>Iteration / Loops</vt:lpstr>
      <vt:lpstr>Bombe – Electromechanical Iteration</vt:lpstr>
      <vt:lpstr>Pinball Machine – Electromechanical</vt:lpstr>
      <vt:lpstr>Electronic Computers</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127</cp:revision>
  <dcterms:created xsi:type="dcterms:W3CDTF">2023-02-25T13:30:24Z</dcterms:created>
  <dcterms:modified xsi:type="dcterms:W3CDTF">2025-11-02T04:18:40Z</dcterms:modified>
</cp:coreProperties>
</file>